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98" r:id="rId3"/>
    <p:sldId id="287" r:id="rId4"/>
    <p:sldId id="299" r:id="rId5"/>
    <p:sldId id="303" r:id="rId6"/>
    <p:sldId id="302" r:id="rId7"/>
    <p:sldId id="300" r:id="rId8"/>
    <p:sldId id="294" r:id="rId9"/>
    <p:sldId id="295" r:id="rId10"/>
    <p:sldId id="264" r:id="rId11"/>
  </p:sldIdLst>
  <p:sldSz cx="9144000" cy="5143500" type="screen16x9"/>
  <p:notesSz cx="6858000" cy="9144000"/>
  <p:embeddedFontLst>
    <p:embeddedFont>
      <p:font typeface="经典特宋简" charset="-122"/>
      <p:regular r:id="rId13"/>
    </p:embeddedFont>
    <p:embeddedFont>
      <p:font typeface="微软雅黑" pitchFamily="34" charset="-122"/>
      <p:regular r:id="rId14"/>
      <p:bold r:id="rId15"/>
    </p:embeddedFont>
    <p:embeddedFont>
      <p:font typeface="Calibri" pitchFamily="34" charset="0"/>
      <p:regular r:id="rId16"/>
      <p:bold r:id="rId17"/>
      <p:italic r:id="rId18"/>
      <p:boldItalic r:id="rId19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E389"/>
    <a:srgbClr val="0996FF"/>
    <a:srgbClr val="FFCF37"/>
    <a:srgbClr val="E7EF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17F8951-0CC4-4B57-8829-F4A21DCEE495}" type="datetimeFigureOut">
              <a:rPr lang="zh-CN" altLang="en-US"/>
              <a:pPr>
                <a:defRPr/>
              </a:pPr>
              <a:t>2016-8-12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06B016A-B32F-413E-93F5-A6071E04653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01691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375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1763713" y="0"/>
            <a:ext cx="7380287" cy="515778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1398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7380288" cy="515778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9704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9"/>
            <a:ext cx="91440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737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0238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9FB3B7-239F-40C2-A604-8B2E4E9D6376}" type="datetimeFigureOut">
              <a:rPr lang="zh-CN" altLang="en-US"/>
              <a:pPr>
                <a:defRPr/>
              </a:pPr>
              <a:t>2016-8-12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12B2F94-EAAC-4002-8700-2726F53441F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2554288" y="627534"/>
            <a:ext cx="0" cy="4104456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85864" y="1360388"/>
            <a:ext cx="610661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经典特宋简" pitchFamily="49" charset="-122"/>
                <a:ea typeface="经典特宋简" pitchFamily="49" charset="-122"/>
                <a:cs typeface="经典特宋简" pitchFamily="49" charset="-122"/>
              </a:rPr>
              <a:t>白</a:t>
            </a:r>
            <a:r>
              <a:rPr lang="zh-CN" altLang="en-US" sz="5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经典特宋简" pitchFamily="49" charset="-122"/>
                <a:ea typeface="经典特宋简" pitchFamily="49" charset="-122"/>
                <a:cs typeface="经典特宋简" pitchFamily="49" charset="-122"/>
              </a:rPr>
              <a:t>盒测试</a:t>
            </a:r>
            <a:endParaRPr lang="zh-CN" altLang="en-US" sz="54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经典特宋简" pitchFamily="49" charset="-122"/>
              <a:ea typeface="经典特宋简" pitchFamily="49" charset="-122"/>
              <a:cs typeface="经典特宋简" pitchFamily="49" charset="-122"/>
            </a:endParaRP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2843213" y="2284413"/>
            <a:ext cx="3384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循环测试</a:t>
            </a:r>
            <a:endParaRPr lang="en-US" altLang="zh-CN" sz="20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003" y="1131591"/>
            <a:ext cx="1891024" cy="1789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687763" y="699542"/>
            <a:ext cx="0" cy="4104456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4010025" y="1912939"/>
            <a:ext cx="41624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>
                <a:solidFill>
                  <a:schemeClr val="bg1"/>
                </a:solidFill>
                <a:latin typeface="经典特宋简" pitchFamily="49" charset="-122"/>
                <a:ea typeface="经典特宋简" pitchFamily="49" charset="-122"/>
              </a:rPr>
              <a:t>谢谢大家！</a:t>
            </a:r>
          </a:p>
        </p:txBody>
      </p:sp>
      <p:sp>
        <p:nvSpPr>
          <p:cNvPr id="32773" name="TextBox 7"/>
          <p:cNvSpPr txBox="1">
            <a:spLocks noChangeArrowheads="1"/>
          </p:cNvSpPr>
          <p:nvPr/>
        </p:nvSpPr>
        <p:spPr bwMode="auto">
          <a:xfrm>
            <a:off x="4067175" y="2881314"/>
            <a:ext cx="33845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6" y="1779663"/>
            <a:ext cx="1617279" cy="1527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5431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9655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7672" name="矩形 39"/>
          <p:cNvSpPr>
            <a:spLocks noChangeArrowheads="1"/>
          </p:cNvSpPr>
          <p:nvPr/>
        </p:nvSpPr>
        <p:spPr bwMode="auto">
          <a:xfrm>
            <a:off x="1997217" y="180680"/>
            <a:ext cx="530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 smtClean="0">
                <a:solidFill>
                  <a:schemeClr val="bg1"/>
                </a:solidFill>
                <a:latin typeface="经典特宋简" charset="-122"/>
                <a:ea typeface="经典特宋简" charset="-122"/>
                <a:cs typeface="经典特宋简" charset="-122"/>
              </a:rPr>
              <a:t>循环测试定义</a:t>
            </a:r>
            <a:endParaRPr lang="zh-CN" altLang="en-US" sz="3200" dirty="0">
              <a:solidFill>
                <a:schemeClr val="bg1"/>
              </a:solidFill>
              <a:latin typeface="经典特宋简" charset="-122"/>
              <a:ea typeface="经典特宋简" charset="-122"/>
              <a:cs typeface="经典特宋简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779588" y="51470"/>
            <a:ext cx="0" cy="8429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4" name="WordArt 38"/>
          <p:cNvSpPr>
            <a:spLocks noChangeArrowheads="1" noChangeShapeType="1" noTextEdit="1"/>
          </p:cNvSpPr>
          <p:nvPr/>
        </p:nvSpPr>
        <p:spPr bwMode="auto">
          <a:xfrm>
            <a:off x="441325" y="1114426"/>
            <a:ext cx="3686175" cy="377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7200" kern="10">
              <a:solidFill>
                <a:schemeClr val="accent1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0" y="-90391"/>
            <a:ext cx="1036410" cy="981541"/>
          </a:xfrm>
          <a:prstGeom prst="rect">
            <a:avLst/>
          </a:prstGeom>
        </p:spPr>
      </p:pic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2306404" y="1268889"/>
            <a:ext cx="6447090" cy="353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Arial" panose="020B0604020202020204" pitchFamily="34" charset="0"/>
              </a:rPr>
              <a:t>循环测试的目的就是检查循环结构的有效性</a:t>
            </a:r>
            <a:r>
              <a:rPr lang="zh-CN" altLang="en-US" sz="2400" dirty="0">
                <a:latin typeface="Arial" panose="020B0604020202020204" pitchFamily="34" charset="0"/>
              </a:rPr>
              <a:t>。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Arial" panose="020B0604020202020204" pitchFamily="34" charset="0"/>
              </a:rPr>
              <a:t>循环测试是一种白盒测试技术，它专注于测试循环结构的有效性。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Arial" panose="020B0604020202020204" pitchFamily="34" charset="0"/>
              </a:rPr>
              <a:t>在结构化的程序中通常只有</a:t>
            </a:r>
            <a:r>
              <a:rPr lang="en-US" altLang="zh-CN" sz="2400" dirty="0">
                <a:latin typeface="Arial" panose="020B0604020202020204" pitchFamily="34" charset="0"/>
              </a:rPr>
              <a:t> 3 </a:t>
            </a:r>
            <a:r>
              <a:rPr lang="zh-CN" altLang="zh-CN" sz="2400" dirty="0">
                <a:latin typeface="Arial" panose="020B0604020202020204" pitchFamily="34" charset="0"/>
              </a:rPr>
              <a:t>种循环，即 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zh-CN" sz="2400" dirty="0"/>
              <a:t>简单循环</a:t>
            </a:r>
            <a:endParaRPr lang="en-US" altLang="zh-CN" sz="2400" dirty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zh-CN" sz="2400" dirty="0"/>
              <a:t>串接循环</a:t>
            </a:r>
            <a:endParaRPr lang="en-US" altLang="zh-CN" sz="2400" dirty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zh-CN" sz="2400" dirty="0"/>
              <a:t>嵌套循环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grpSp>
        <p:nvGrpSpPr>
          <p:cNvPr id="28" name="Group 33"/>
          <p:cNvGrpSpPr>
            <a:grpSpLocks/>
          </p:cNvGrpSpPr>
          <p:nvPr/>
        </p:nvGrpSpPr>
        <p:grpSpPr bwMode="auto">
          <a:xfrm>
            <a:off x="285720" y="2071684"/>
            <a:ext cx="1713406" cy="2548466"/>
            <a:chOff x="480" y="3072"/>
            <a:chExt cx="749" cy="1092"/>
          </a:xfrm>
        </p:grpSpPr>
        <p:sp>
          <p:nvSpPr>
            <p:cNvPr id="29" name="Oval 34"/>
            <p:cNvSpPr>
              <a:spLocks noChangeArrowheads="1"/>
            </p:cNvSpPr>
            <p:nvPr/>
          </p:nvSpPr>
          <p:spPr bwMode="auto">
            <a:xfrm>
              <a:off x="562" y="3840"/>
              <a:ext cx="507" cy="324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Oval 35"/>
            <p:cNvSpPr>
              <a:spLocks noChangeArrowheads="1"/>
            </p:cNvSpPr>
            <p:nvPr/>
          </p:nvSpPr>
          <p:spPr bwMode="auto">
            <a:xfrm>
              <a:off x="480" y="3072"/>
              <a:ext cx="749" cy="82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58028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5431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9655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7672" name="矩形 39"/>
          <p:cNvSpPr>
            <a:spLocks noChangeArrowheads="1"/>
          </p:cNvSpPr>
          <p:nvPr/>
        </p:nvSpPr>
        <p:spPr bwMode="auto">
          <a:xfrm>
            <a:off x="1997217" y="180680"/>
            <a:ext cx="530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 smtClean="0">
                <a:solidFill>
                  <a:schemeClr val="bg1"/>
                </a:solidFill>
                <a:latin typeface="经典特宋简" charset="-122"/>
                <a:ea typeface="经典特宋简" charset="-122"/>
                <a:cs typeface="经典特宋简" charset="-122"/>
              </a:rPr>
              <a:t>分类</a:t>
            </a:r>
            <a:endParaRPr lang="zh-CN" altLang="en-US" sz="3200" dirty="0">
              <a:solidFill>
                <a:schemeClr val="bg1"/>
              </a:solidFill>
              <a:latin typeface="经典特宋简" charset="-122"/>
              <a:ea typeface="经典特宋简" charset="-122"/>
              <a:cs typeface="经典特宋简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779588" y="51470"/>
            <a:ext cx="0" cy="8429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4" name="WordArt 38"/>
          <p:cNvSpPr>
            <a:spLocks noChangeArrowheads="1" noChangeShapeType="1" noTextEdit="1"/>
          </p:cNvSpPr>
          <p:nvPr/>
        </p:nvSpPr>
        <p:spPr bwMode="auto">
          <a:xfrm>
            <a:off x="441325" y="1114426"/>
            <a:ext cx="3686175" cy="377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7200" kern="10">
              <a:solidFill>
                <a:schemeClr val="accent1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0" y="-90391"/>
            <a:ext cx="1036410" cy="981541"/>
          </a:xfrm>
          <a:prstGeom prst="rect">
            <a:avLst/>
          </a:prstGeom>
        </p:spPr>
      </p:pic>
      <p:pic>
        <p:nvPicPr>
          <p:cNvPr id="9" name="Picture 2" descr="图片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9478" y="987574"/>
            <a:ext cx="5851414" cy="401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708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5431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9655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7672" name="矩形 39"/>
          <p:cNvSpPr>
            <a:spLocks noChangeArrowheads="1"/>
          </p:cNvSpPr>
          <p:nvPr/>
        </p:nvSpPr>
        <p:spPr bwMode="auto">
          <a:xfrm>
            <a:off x="1997217" y="180680"/>
            <a:ext cx="530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 smtClean="0">
                <a:solidFill>
                  <a:schemeClr val="bg1"/>
                </a:solidFill>
                <a:latin typeface="经典特宋简" charset="-122"/>
                <a:ea typeface="经典特宋简" charset="-122"/>
                <a:cs typeface="经典特宋简" charset="-122"/>
              </a:rPr>
              <a:t>简单循环</a:t>
            </a:r>
            <a:endParaRPr lang="zh-CN" altLang="en-US" sz="3200" dirty="0">
              <a:solidFill>
                <a:schemeClr val="bg1"/>
              </a:solidFill>
              <a:latin typeface="经典特宋简" charset="-122"/>
              <a:ea typeface="经典特宋简" charset="-122"/>
              <a:cs typeface="经典特宋简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779588" y="51470"/>
            <a:ext cx="0" cy="8429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4" name="WordArt 38"/>
          <p:cNvSpPr>
            <a:spLocks noChangeArrowheads="1" noChangeShapeType="1" noTextEdit="1"/>
          </p:cNvSpPr>
          <p:nvPr/>
        </p:nvSpPr>
        <p:spPr bwMode="auto">
          <a:xfrm>
            <a:off x="441325" y="1114426"/>
            <a:ext cx="3686175" cy="377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7200" kern="10">
              <a:solidFill>
                <a:schemeClr val="accent1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0" y="-90391"/>
            <a:ext cx="1036410" cy="981541"/>
          </a:xfrm>
          <a:prstGeom prst="rect">
            <a:avLst/>
          </a:prstGeom>
        </p:spPr>
      </p:pic>
      <p:sp>
        <p:nvSpPr>
          <p:cNvPr id="9" name="AutoShape 78"/>
          <p:cNvSpPr>
            <a:spLocks noChangeArrowheads="1"/>
          </p:cNvSpPr>
          <p:nvPr/>
        </p:nvSpPr>
        <p:spPr bwMode="gray">
          <a:xfrm flipH="1">
            <a:off x="142844" y="887429"/>
            <a:ext cx="1425575" cy="4038600"/>
          </a:xfrm>
          <a:prstGeom prst="roundRect">
            <a:avLst>
              <a:gd name="adj" fmla="val 11375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AutoShape 76"/>
          <p:cNvSpPr>
            <a:spLocks noChangeArrowheads="1"/>
          </p:cNvSpPr>
          <p:nvPr/>
        </p:nvSpPr>
        <p:spPr bwMode="gray">
          <a:xfrm>
            <a:off x="1666845" y="890604"/>
            <a:ext cx="6596063" cy="4038600"/>
          </a:xfrm>
          <a:prstGeom prst="roundRect">
            <a:avLst>
              <a:gd name="adj" fmla="val 2454"/>
            </a:avLst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Freeform 27"/>
          <p:cNvSpPr>
            <a:spLocks/>
          </p:cNvSpPr>
          <p:nvPr/>
        </p:nvSpPr>
        <p:spPr bwMode="gray">
          <a:xfrm flipH="1">
            <a:off x="7662834" y="935054"/>
            <a:ext cx="515937" cy="46513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F8F8F8">
                  <a:gamma/>
                  <a:tint val="54510"/>
                  <a:invGamma/>
                </a:srgbClr>
              </a:gs>
              <a:gs pos="50000">
                <a:srgbClr val="F8F8F8">
                  <a:alpha val="0"/>
                </a:srgbClr>
              </a:gs>
              <a:gs pos="100000">
                <a:srgbClr val="F8F8F8">
                  <a:gamma/>
                  <a:tint val="54510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14" name="Group 29"/>
          <p:cNvGrpSpPr>
            <a:grpSpLocks/>
          </p:cNvGrpSpPr>
          <p:nvPr/>
        </p:nvGrpSpPr>
        <p:grpSpPr bwMode="auto">
          <a:xfrm rot="5400000">
            <a:off x="1371569" y="1033479"/>
            <a:ext cx="495300" cy="666750"/>
            <a:chOff x="778" y="1762"/>
            <a:chExt cx="312" cy="420"/>
          </a:xfrm>
        </p:grpSpPr>
        <p:grpSp>
          <p:nvGrpSpPr>
            <p:cNvPr id="15" name="Group 30"/>
            <p:cNvGrpSpPr>
              <a:grpSpLocks/>
            </p:cNvGrpSpPr>
            <p:nvPr/>
          </p:nvGrpSpPr>
          <p:grpSpPr bwMode="auto"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AutoShape 33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6" name="Group 34"/>
            <p:cNvGrpSpPr>
              <a:grpSpLocks/>
            </p:cNvGrpSpPr>
            <p:nvPr/>
          </p:nvGrpSpPr>
          <p:grpSpPr bwMode="auto"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17" name="Oval 35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" name="Oval 36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" name="AutoShape 37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FFFFFF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23" name="Group 65"/>
          <p:cNvGrpSpPr>
            <a:grpSpLocks/>
          </p:cNvGrpSpPr>
          <p:nvPr/>
        </p:nvGrpSpPr>
        <p:grpSpPr bwMode="auto">
          <a:xfrm rot="5400000">
            <a:off x="1371569" y="4157679"/>
            <a:ext cx="495300" cy="666750"/>
            <a:chOff x="778" y="1762"/>
            <a:chExt cx="312" cy="420"/>
          </a:xfrm>
        </p:grpSpPr>
        <p:grpSp>
          <p:nvGrpSpPr>
            <p:cNvPr id="24" name="Group 66"/>
            <p:cNvGrpSpPr>
              <a:grpSpLocks/>
            </p:cNvGrpSpPr>
            <p:nvPr/>
          </p:nvGrpSpPr>
          <p:grpSpPr bwMode="auto"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29" name="Oval 67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Oval 68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AutoShape 69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26" name="Oval 71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Oval 72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AutoShape 73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FFFFFF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2" name="Text Box 74"/>
          <p:cNvSpPr txBox="1">
            <a:spLocks noChangeArrowheads="1"/>
          </p:cNvSpPr>
          <p:nvPr/>
        </p:nvSpPr>
        <p:spPr bwMode="gray">
          <a:xfrm>
            <a:off x="2178019" y="1163654"/>
            <a:ext cx="5813425" cy="8125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en-US" dirty="0" smtClean="0"/>
              <a:t>简单循环。应该使用下列测试集来测试简单循环，其中 </a:t>
            </a:r>
            <a:r>
              <a:rPr lang="en-US" altLang="zh-CN" dirty="0" smtClean="0"/>
              <a:t>n </a:t>
            </a:r>
            <a:r>
              <a:rPr lang="zh-CN" altLang="en-US" dirty="0" smtClean="0"/>
              <a:t>是允许通过循环的最大次数。 </a:t>
            </a:r>
            <a:endParaRPr lang="zh-CN" altLang="en-US" dirty="0"/>
          </a:p>
        </p:txBody>
      </p:sp>
      <p:sp>
        <p:nvSpPr>
          <p:cNvPr id="33" name="Text Box 75"/>
          <p:cNvSpPr txBox="1">
            <a:spLocks noChangeArrowheads="1"/>
          </p:cNvSpPr>
          <p:nvPr/>
        </p:nvSpPr>
        <p:spPr bwMode="auto">
          <a:xfrm>
            <a:off x="2071670" y="2186005"/>
            <a:ext cx="5029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.</a:t>
            </a:r>
            <a:r>
              <a:rPr lang="zh-CN" altLang="en-US" sz="2000" dirty="0" smtClean="0"/>
              <a:t>跳过循环。 </a:t>
            </a:r>
          </a:p>
          <a:p>
            <a:pPr lvl="1"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.</a:t>
            </a:r>
            <a:r>
              <a:rPr lang="zh-CN" altLang="en-US" sz="2000" dirty="0" smtClean="0"/>
              <a:t>只通过循环一次。 </a:t>
            </a:r>
          </a:p>
          <a:p>
            <a:pPr lvl="1"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.</a:t>
            </a:r>
            <a:r>
              <a:rPr lang="zh-CN" altLang="en-US" sz="2000" dirty="0" smtClean="0"/>
              <a:t>通过循环两次。 </a:t>
            </a:r>
          </a:p>
          <a:p>
            <a:pPr lvl="1"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.</a:t>
            </a:r>
            <a:r>
              <a:rPr lang="zh-CN" altLang="en-US" sz="2000" dirty="0" smtClean="0"/>
              <a:t>通过循环 </a:t>
            </a:r>
            <a:r>
              <a:rPr lang="en-US" altLang="zh-CN" sz="2000" dirty="0" smtClean="0"/>
              <a:t>m </a:t>
            </a:r>
            <a:r>
              <a:rPr lang="zh-CN" altLang="en-US" sz="2000" dirty="0" smtClean="0"/>
              <a:t>次，其中 </a:t>
            </a:r>
            <a:r>
              <a:rPr lang="en-US" altLang="zh-CN" sz="2000" dirty="0" smtClean="0"/>
              <a:t>m&lt;n-1 </a:t>
            </a:r>
            <a:r>
              <a:rPr lang="zh-CN" altLang="en-US" sz="2000" dirty="0" smtClean="0"/>
              <a:t>。 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通常取</a:t>
            </a:r>
            <a:r>
              <a:rPr lang="en-US" altLang="zh-CN" sz="2000" dirty="0" smtClean="0"/>
              <a:t>m=n/2)</a:t>
            </a:r>
          </a:p>
          <a:p>
            <a:pPr lvl="1"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.</a:t>
            </a:r>
            <a:r>
              <a:rPr lang="zh-CN" altLang="en-US" sz="2000" dirty="0" smtClean="0"/>
              <a:t>通过循环 </a:t>
            </a:r>
            <a:r>
              <a:rPr lang="en-US" altLang="zh-CN" sz="2000" dirty="0" smtClean="0"/>
              <a:t>n-1,n,n+1 </a:t>
            </a:r>
            <a:r>
              <a:rPr lang="zh-CN" altLang="en-US" sz="2000" dirty="0" smtClean="0"/>
              <a:t>次。</a:t>
            </a:r>
            <a:endParaRPr lang="zh-CN" altLang="en-US" sz="2000" dirty="0"/>
          </a:p>
        </p:txBody>
      </p:sp>
      <p:sp>
        <p:nvSpPr>
          <p:cNvPr id="34" name="Line 77"/>
          <p:cNvSpPr>
            <a:spLocks noChangeShapeType="1"/>
          </p:cNvSpPr>
          <p:nvPr/>
        </p:nvSpPr>
        <p:spPr bwMode="auto">
          <a:xfrm>
            <a:off x="2124044" y="1957404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Text Box 79"/>
          <p:cNvSpPr txBox="1">
            <a:spLocks noChangeArrowheads="1"/>
          </p:cNvSpPr>
          <p:nvPr/>
        </p:nvSpPr>
        <p:spPr bwMode="auto">
          <a:xfrm>
            <a:off x="142844" y="2262204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dirty="0" smtClean="0"/>
              <a:t>简单循环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xmlns="" val="33307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5431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9655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7672" name="矩形 39"/>
          <p:cNvSpPr>
            <a:spLocks noChangeArrowheads="1"/>
          </p:cNvSpPr>
          <p:nvPr/>
        </p:nvSpPr>
        <p:spPr bwMode="auto">
          <a:xfrm>
            <a:off x="1997217" y="180680"/>
            <a:ext cx="530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 smtClean="0">
                <a:solidFill>
                  <a:schemeClr val="bg1"/>
                </a:solidFill>
                <a:latin typeface="经典特宋简" charset="-122"/>
                <a:ea typeface="经典特宋简" charset="-122"/>
                <a:cs typeface="经典特宋简" charset="-122"/>
              </a:rPr>
              <a:t>嵌套循环</a:t>
            </a:r>
            <a:endParaRPr lang="zh-CN" altLang="en-US" sz="3200" dirty="0">
              <a:solidFill>
                <a:schemeClr val="bg1"/>
              </a:solidFill>
              <a:latin typeface="经典特宋简" charset="-122"/>
              <a:ea typeface="经典特宋简" charset="-122"/>
              <a:cs typeface="经典特宋简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779588" y="51470"/>
            <a:ext cx="0" cy="8429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4" name="WordArt 38"/>
          <p:cNvSpPr>
            <a:spLocks noChangeArrowheads="1" noChangeShapeType="1" noTextEdit="1"/>
          </p:cNvSpPr>
          <p:nvPr/>
        </p:nvSpPr>
        <p:spPr bwMode="auto">
          <a:xfrm>
            <a:off x="441325" y="1114426"/>
            <a:ext cx="3686175" cy="377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7200" kern="10">
              <a:solidFill>
                <a:schemeClr val="accent1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0" y="-90391"/>
            <a:ext cx="1036410" cy="981541"/>
          </a:xfrm>
          <a:prstGeom prst="rect">
            <a:avLst/>
          </a:prstGeom>
        </p:spPr>
      </p:pic>
      <p:sp>
        <p:nvSpPr>
          <p:cNvPr id="9" name="AutoShape 78"/>
          <p:cNvSpPr>
            <a:spLocks noChangeArrowheads="1"/>
          </p:cNvSpPr>
          <p:nvPr/>
        </p:nvSpPr>
        <p:spPr bwMode="gray">
          <a:xfrm flipH="1">
            <a:off x="142844" y="887429"/>
            <a:ext cx="1425575" cy="4038600"/>
          </a:xfrm>
          <a:prstGeom prst="roundRect">
            <a:avLst>
              <a:gd name="adj" fmla="val 11375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AutoShape 76"/>
          <p:cNvSpPr>
            <a:spLocks noChangeArrowheads="1"/>
          </p:cNvSpPr>
          <p:nvPr/>
        </p:nvSpPr>
        <p:spPr bwMode="gray">
          <a:xfrm>
            <a:off x="1666845" y="890604"/>
            <a:ext cx="6596063" cy="4038600"/>
          </a:xfrm>
          <a:prstGeom prst="roundRect">
            <a:avLst>
              <a:gd name="adj" fmla="val 2454"/>
            </a:avLst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Freeform 27"/>
          <p:cNvSpPr>
            <a:spLocks/>
          </p:cNvSpPr>
          <p:nvPr/>
        </p:nvSpPr>
        <p:spPr bwMode="gray">
          <a:xfrm flipH="1">
            <a:off x="7662834" y="935054"/>
            <a:ext cx="515937" cy="46513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F8F8F8">
                  <a:gamma/>
                  <a:tint val="54510"/>
                  <a:invGamma/>
                </a:srgbClr>
              </a:gs>
              <a:gs pos="50000">
                <a:srgbClr val="F8F8F8">
                  <a:alpha val="0"/>
                </a:srgbClr>
              </a:gs>
              <a:gs pos="100000">
                <a:srgbClr val="F8F8F8">
                  <a:gamma/>
                  <a:tint val="54510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 rot="5400000">
            <a:off x="1371569" y="1033479"/>
            <a:ext cx="495300" cy="666750"/>
            <a:chOff x="778" y="1762"/>
            <a:chExt cx="312" cy="420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AutoShape 33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17" name="Oval 35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" name="Oval 36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" name="AutoShape 37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FFFFFF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" name="Group 65"/>
          <p:cNvGrpSpPr>
            <a:grpSpLocks/>
          </p:cNvGrpSpPr>
          <p:nvPr/>
        </p:nvGrpSpPr>
        <p:grpSpPr bwMode="auto">
          <a:xfrm rot="5400000">
            <a:off x="1371569" y="4157679"/>
            <a:ext cx="495300" cy="666750"/>
            <a:chOff x="778" y="1762"/>
            <a:chExt cx="312" cy="420"/>
          </a:xfrm>
        </p:grpSpPr>
        <p:grpSp>
          <p:nvGrpSpPr>
            <p:cNvPr id="8" name="Group 66"/>
            <p:cNvGrpSpPr>
              <a:grpSpLocks/>
            </p:cNvGrpSpPr>
            <p:nvPr/>
          </p:nvGrpSpPr>
          <p:grpSpPr bwMode="auto"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29" name="Oval 67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Oval 68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AutoShape 69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26" name="Oval 71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Oval 72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AutoShape 73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FFFFFF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2" name="Text Box 74"/>
          <p:cNvSpPr txBox="1">
            <a:spLocks noChangeArrowheads="1"/>
          </p:cNvSpPr>
          <p:nvPr/>
        </p:nvSpPr>
        <p:spPr bwMode="gray">
          <a:xfrm>
            <a:off x="2178019" y="1163654"/>
            <a:ext cx="5813425" cy="29731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en-US" dirty="0" smtClean="0"/>
              <a:t>从最内层循环开始测试，把所有其他循环都设置为最 小值。 </a:t>
            </a:r>
          </a:p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en-US" dirty="0" smtClean="0"/>
              <a:t>对最内层循环使用简单循环测试方法，而使外层循环 的迭代参数（例如，循环计数器）取最小值，并为越 界值或非法值增加一些额外的测试。 </a:t>
            </a:r>
          </a:p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en-US" dirty="0" smtClean="0"/>
              <a:t>由内向外，对下一个循环进行测试，但保持所有其他 外层循环为最小值，其他嵌套循环为 “ 典型 ” 。继续进行下去，直到测试完所有循环。</a:t>
            </a:r>
            <a:endParaRPr lang="zh-CN" altLang="en-US" dirty="0"/>
          </a:p>
        </p:txBody>
      </p:sp>
      <p:sp>
        <p:nvSpPr>
          <p:cNvPr id="35" name="Text Box 79"/>
          <p:cNvSpPr txBox="1">
            <a:spLocks noChangeArrowheads="1"/>
          </p:cNvSpPr>
          <p:nvPr/>
        </p:nvSpPr>
        <p:spPr bwMode="auto">
          <a:xfrm>
            <a:off x="142844" y="2262204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dirty="0" smtClean="0"/>
              <a:t>嵌套循环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xmlns="" val="33307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5431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9655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7672" name="矩形 39"/>
          <p:cNvSpPr>
            <a:spLocks noChangeArrowheads="1"/>
          </p:cNvSpPr>
          <p:nvPr/>
        </p:nvSpPr>
        <p:spPr bwMode="auto">
          <a:xfrm>
            <a:off x="1997217" y="180680"/>
            <a:ext cx="530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 smtClean="0">
                <a:solidFill>
                  <a:schemeClr val="bg1"/>
                </a:solidFill>
                <a:latin typeface="经典特宋简" charset="-122"/>
                <a:ea typeface="经典特宋简" charset="-122"/>
                <a:cs typeface="经典特宋简" charset="-122"/>
              </a:rPr>
              <a:t>串接循环</a:t>
            </a:r>
            <a:endParaRPr lang="zh-CN" altLang="en-US" sz="3200" dirty="0">
              <a:solidFill>
                <a:schemeClr val="bg1"/>
              </a:solidFill>
              <a:latin typeface="经典特宋简" charset="-122"/>
              <a:ea typeface="经典特宋简" charset="-122"/>
              <a:cs typeface="经典特宋简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779588" y="51470"/>
            <a:ext cx="0" cy="8429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4" name="WordArt 38"/>
          <p:cNvSpPr>
            <a:spLocks noChangeArrowheads="1" noChangeShapeType="1" noTextEdit="1"/>
          </p:cNvSpPr>
          <p:nvPr/>
        </p:nvSpPr>
        <p:spPr bwMode="auto">
          <a:xfrm>
            <a:off x="441325" y="1114426"/>
            <a:ext cx="3686175" cy="377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7200" kern="10">
              <a:solidFill>
                <a:schemeClr val="accent1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0" y="-90391"/>
            <a:ext cx="1036410" cy="981541"/>
          </a:xfrm>
          <a:prstGeom prst="rect">
            <a:avLst/>
          </a:prstGeom>
        </p:spPr>
      </p:pic>
      <p:sp>
        <p:nvSpPr>
          <p:cNvPr id="9" name="AutoShape 78"/>
          <p:cNvSpPr>
            <a:spLocks noChangeArrowheads="1"/>
          </p:cNvSpPr>
          <p:nvPr/>
        </p:nvSpPr>
        <p:spPr bwMode="gray">
          <a:xfrm flipH="1">
            <a:off x="142844" y="887429"/>
            <a:ext cx="1425575" cy="4038600"/>
          </a:xfrm>
          <a:prstGeom prst="roundRect">
            <a:avLst>
              <a:gd name="adj" fmla="val 11375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AutoShape 76"/>
          <p:cNvSpPr>
            <a:spLocks noChangeArrowheads="1"/>
          </p:cNvSpPr>
          <p:nvPr/>
        </p:nvSpPr>
        <p:spPr bwMode="gray">
          <a:xfrm>
            <a:off x="1666845" y="890604"/>
            <a:ext cx="6596063" cy="4038600"/>
          </a:xfrm>
          <a:prstGeom prst="roundRect">
            <a:avLst>
              <a:gd name="adj" fmla="val 2454"/>
            </a:avLst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Freeform 27"/>
          <p:cNvSpPr>
            <a:spLocks/>
          </p:cNvSpPr>
          <p:nvPr/>
        </p:nvSpPr>
        <p:spPr bwMode="gray">
          <a:xfrm flipH="1">
            <a:off x="7662834" y="935054"/>
            <a:ext cx="515937" cy="46513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F8F8F8">
                  <a:gamma/>
                  <a:tint val="54510"/>
                  <a:invGamma/>
                </a:srgbClr>
              </a:gs>
              <a:gs pos="50000">
                <a:srgbClr val="F8F8F8">
                  <a:alpha val="0"/>
                </a:srgbClr>
              </a:gs>
              <a:gs pos="100000">
                <a:srgbClr val="F8F8F8">
                  <a:gamma/>
                  <a:tint val="54510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 rot="5400000">
            <a:off x="1371569" y="1033479"/>
            <a:ext cx="495300" cy="666750"/>
            <a:chOff x="778" y="1762"/>
            <a:chExt cx="312" cy="420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AutoShape 33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17" name="Oval 35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" name="Oval 36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" name="AutoShape 37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FFFFFF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" name="Group 65"/>
          <p:cNvGrpSpPr>
            <a:grpSpLocks/>
          </p:cNvGrpSpPr>
          <p:nvPr/>
        </p:nvGrpSpPr>
        <p:grpSpPr bwMode="auto">
          <a:xfrm rot="5400000">
            <a:off x="1371569" y="4157679"/>
            <a:ext cx="495300" cy="666750"/>
            <a:chOff x="778" y="1762"/>
            <a:chExt cx="312" cy="420"/>
          </a:xfrm>
        </p:grpSpPr>
        <p:grpSp>
          <p:nvGrpSpPr>
            <p:cNvPr id="8" name="Group 66"/>
            <p:cNvGrpSpPr>
              <a:grpSpLocks/>
            </p:cNvGrpSpPr>
            <p:nvPr/>
          </p:nvGrpSpPr>
          <p:grpSpPr bwMode="auto"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29" name="Oval 67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Oval 68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AutoShape 69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26" name="Oval 71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Oval 72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196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AutoShape 73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FFFFFF"/>
                  </a:gs>
                  <a:gs pos="100000">
                    <a:srgbClr val="B2B2B2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2" name="Text Box 74"/>
          <p:cNvSpPr txBox="1">
            <a:spLocks noChangeArrowheads="1"/>
          </p:cNvSpPr>
          <p:nvPr/>
        </p:nvSpPr>
        <p:spPr bwMode="gray">
          <a:xfrm>
            <a:off x="2178019" y="1163654"/>
            <a:ext cx="5813425" cy="2573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zh-CN" dirty="0" smtClean="0"/>
              <a:t>串接循环。如果串接循环的各个循环都彼此独立，则可以使用前述的测试简单循环的方法来测试串 接循环。</a:t>
            </a:r>
            <a:endParaRPr lang="en-US" altLang="zh-CN" dirty="0" smtClean="0"/>
          </a:p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zh-CN" dirty="0" smtClean="0"/>
              <a:t>但是，如果两个循环串接，而且第一个循环的循环计数器值是第二个循环的初始值，则这两个循环并不是独立的。</a:t>
            </a:r>
            <a:endParaRPr lang="en-US" altLang="zh-CN" dirty="0" smtClean="0"/>
          </a:p>
          <a:p>
            <a:pPr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zh-CN" altLang="zh-CN" dirty="0" smtClean="0"/>
              <a:t>当循环不独立时，建议使用测试嵌套循环的方法来测试串接循环。</a:t>
            </a:r>
            <a:endParaRPr lang="zh-CN" altLang="en-US" dirty="0"/>
          </a:p>
        </p:txBody>
      </p:sp>
      <p:sp>
        <p:nvSpPr>
          <p:cNvPr id="35" name="Text Box 79"/>
          <p:cNvSpPr txBox="1">
            <a:spLocks noChangeArrowheads="1"/>
          </p:cNvSpPr>
          <p:nvPr/>
        </p:nvSpPr>
        <p:spPr bwMode="auto">
          <a:xfrm>
            <a:off x="142844" y="2262204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dirty="0" smtClean="0"/>
              <a:t>串接循环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xmlns="" val="33307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矩形 3"/>
          <p:cNvSpPr>
            <a:spLocks noChangeArrowheads="1"/>
          </p:cNvSpPr>
          <p:nvPr/>
        </p:nvSpPr>
        <p:spPr bwMode="auto">
          <a:xfrm>
            <a:off x="448470" y="700938"/>
            <a:ext cx="77240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 smtClean="0">
                <a:solidFill>
                  <a:schemeClr val="bg1"/>
                </a:solidFill>
                <a:latin typeface="经典特宋简" pitchFamily="49" charset="-122"/>
                <a:ea typeface="经典特宋简" pitchFamily="49" charset="-122"/>
              </a:rPr>
              <a:t>循环覆盖</a:t>
            </a:r>
            <a:endParaRPr lang="zh-CN" altLang="en-US" sz="4000" dirty="0">
              <a:solidFill>
                <a:srgbClr val="002060"/>
              </a:solidFill>
              <a:latin typeface="经典特宋简" pitchFamily="49" charset="-122"/>
              <a:ea typeface="经典特宋简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/>
          </a:blip>
          <a:srcRect t="10679" b="25086"/>
          <a:stretch/>
        </p:blipFill>
        <p:spPr>
          <a:xfrm>
            <a:off x="2346618" y="259253"/>
            <a:ext cx="6552728" cy="2937703"/>
          </a:xfrm>
          <a:prstGeom prst="roundRect">
            <a:avLst>
              <a:gd name="adj" fmla="val 3225"/>
            </a:avLst>
          </a:prstGeom>
        </p:spPr>
      </p:pic>
      <p:sp>
        <p:nvSpPr>
          <p:cNvPr id="9" name="燕尾形 8"/>
          <p:cNvSpPr/>
          <p:nvPr/>
        </p:nvSpPr>
        <p:spPr>
          <a:xfrm>
            <a:off x="2484440" y="3363914"/>
            <a:ext cx="287337" cy="287337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2700340" y="3363914"/>
            <a:ext cx="287337" cy="287337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059113" y="3363913"/>
            <a:ext cx="0" cy="161925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矩形 14"/>
          <p:cNvSpPr>
            <a:spLocks noChangeArrowheads="1"/>
          </p:cNvSpPr>
          <p:nvPr/>
        </p:nvSpPr>
        <p:spPr bwMode="auto">
          <a:xfrm>
            <a:off x="3132138" y="3278189"/>
            <a:ext cx="5688012" cy="41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 smtClean="0">
                <a:latin typeface="Times New Roman" panose="02020603050405020304" pitchFamily="18" charset="0"/>
              </a:rPr>
              <a:t>代码的功能是：输入</a:t>
            </a:r>
            <a:r>
              <a:rPr lang="en-US" altLang="zh-CN" sz="1600" kern="100" dirty="0" smtClean="0">
                <a:latin typeface="Times New Roman" panose="02020603050405020304" pitchFamily="18" charset="0"/>
              </a:rPr>
              <a:t>1-200</a:t>
            </a:r>
            <a:r>
              <a:rPr lang="zh-CN" altLang="en-US" sz="1600" kern="100" dirty="0" smtClean="0">
                <a:latin typeface="Times New Roman" panose="02020603050405020304" pitchFamily="18" charset="0"/>
              </a:rPr>
              <a:t>之间的整数</a:t>
            </a:r>
            <a:endParaRPr lang="zh-CN" altLang="zh-CN" sz="1600" kern="100" dirty="0">
              <a:latin typeface="Times New Roman" panose="02020603050405020304" pitchFamily="18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8893175" y="3321050"/>
            <a:ext cx="0" cy="161925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4" y="3363914"/>
            <a:ext cx="1310315" cy="1238459"/>
          </a:xfrm>
          <a:prstGeom prst="rect">
            <a:avLst/>
          </a:prstGeom>
        </p:spPr>
      </p:pic>
      <p:sp>
        <p:nvSpPr>
          <p:cNvPr id="10" name="矩形 3"/>
          <p:cNvSpPr>
            <a:spLocks noChangeArrowheads="1"/>
          </p:cNvSpPr>
          <p:nvPr/>
        </p:nvSpPr>
        <p:spPr bwMode="auto">
          <a:xfrm>
            <a:off x="2346620" y="2613025"/>
            <a:ext cx="14747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 smtClean="0">
                <a:solidFill>
                  <a:schemeClr val="bg1"/>
                </a:solidFill>
                <a:latin typeface="经典特宋简" pitchFamily="49" charset="-122"/>
                <a:ea typeface="经典特宋简" pitchFamily="49" charset="-122"/>
              </a:rPr>
              <a:t>案例</a:t>
            </a:r>
            <a:endParaRPr lang="zh-CN" altLang="en-US" sz="4000" dirty="0">
              <a:solidFill>
                <a:srgbClr val="002060"/>
              </a:solidFill>
              <a:latin typeface="经典特宋简" pitchFamily="49" charset="-122"/>
              <a:ea typeface="经典特宋简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5431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965575" y="1876426"/>
            <a:ext cx="223838" cy="225425"/>
          </a:xfrm>
          <a:prstGeom prst="ellipse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7672" name="矩形 39"/>
          <p:cNvSpPr>
            <a:spLocks noChangeArrowheads="1"/>
          </p:cNvSpPr>
          <p:nvPr/>
        </p:nvSpPr>
        <p:spPr bwMode="auto">
          <a:xfrm>
            <a:off x="1997217" y="180680"/>
            <a:ext cx="530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 smtClean="0">
                <a:solidFill>
                  <a:schemeClr val="bg1"/>
                </a:solidFill>
                <a:latin typeface="经典特宋简" charset="-122"/>
                <a:ea typeface="经典特宋简" charset="-122"/>
                <a:cs typeface="经典特宋简" charset="-122"/>
              </a:rPr>
              <a:t>案例代码</a:t>
            </a:r>
            <a:endParaRPr lang="zh-CN" altLang="en-US" sz="3200" dirty="0">
              <a:solidFill>
                <a:schemeClr val="bg1"/>
              </a:solidFill>
              <a:latin typeface="经典特宋简" charset="-122"/>
              <a:ea typeface="经典特宋简" charset="-122"/>
              <a:cs typeface="经典特宋简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779588" y="51470"/>
            <a:ext cx="0" cy="8429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4" name="WordArt 38"/>
          <p:cNvSpPr>
            <a:spLocks noChangeArrowheads="1" noChangeShapeType="1" noTextEdit="1"/>
          </p:cNvSpPr>
          <p:nvPr/>
        </p:nvSpPr>
        <p:spPr bwMode="auto">
          <a:xfrm>
            <a:off x="441325" y="1114426"/>
            <a:ext cx="3686175" cy="377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7200" kern="10">
              <a:solidFill>
                <a:schemeClr val="accent1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0" y="-90391"/>
            <a:ext cx="1036410" cy="981541"/>
          </a:xfrm>
          <a:prstGeom prst="rect">
            <a:avLst/>
          </a:prstGeom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41325" y="1140427"/>
            <a:ext cx="744696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 void input(</a:t>
            </a:r>
            <a:r>
              <a:rPr lang="en-US" altLang="zh-CN" sz="2400" dirty="0" err="1">
                <a:latin typeface="Arial" panose="020B0604020202020204" pitchFamily="34" charset="0"/>
              </a:rPr>
              <a:t>int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en-US" altLang="zh-CN" sz="2400" dirty="0" err="1">
                <a:latin typeface="Arial" panose="020B0604020202020204" pitchFamily="34" charset="0"/>
              </a:rPr>
              <a:t>num</a:t>
            </a:r>
            <a:r>
              <a:rPr lang="en-US" altLang="zh-CN" sz="2400" dirty="0">
                <a:latin typeface="Arial" panose="020B0604020202020204" pitchFamily="34" charset="0"/>
              </a:rPr>
              <a:t>[],</a:t>
            </a:r>
            <a:r>
              <a:rPr lang="en-US" altLang="zh-CN" sz="2400" dirty="0" err="1">
                <a:latin typeface="Arial" panose="020B0604020202020204" pitchFamily="34" charset="0"/>
              </a:rPr>
              <a:t>int</a:t>
            </a:r>
            <a:r>
              <a:rPr lang="en-US" altLang="zh-CN" sz="2400" dirty="0">
                <a:latin typeface="Arial" panose="020B0604020202020204" pitchFamily="34" charset="0"/>
              </a:rPr>
              <a:t> n){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1	</a:t>
            </a:r>
            <a:r>
              <a:rPr lang="en-US" altLang="zh-CN" sz="2400" dirty="0" err="1">
                <a:latin typeface="Arial" panose="020B0604020202020204" pitchFamily="34" charset="0"/>
              </a:rPr>
              <a:t>int</a:t>
            </a:r>
            <a:r>
              <a:rPr lang="en-US" altLang="zh-CN" sz="2400" dirty="0">
                <a:latin typeface="Arial" panose="020B0604020202020204" pitchFamily="34" charset="0"/>
              </a:rPr>
              <a:t> a;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2	for(</a:t>
            </a:r>
            <a:r>
              <a:rPr lang="en-US" altLang="zh-CN" sz="2400" dirty="0" err="1">
                <a:latin typeface="Arial" panose="020B0604020202020204" pitchFamily="34" charset="0"/>
              </a:rPr>
              <a:t>int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en-US" altLang="zh-CN" sz="2400" dirty="0" err="1">
                <a:latin typeface="Arial" panose="020B0604020202020204" pitchFamily="34" charset="0"/>
              </a:rPr>
              <a:t>i</a:t>
            </a:r>
            <a:r>
              <a:rPr lang="en-US" altLang="zh-CN" sz="2400" dirty="0">
                <a:latin typeface="Arial" panose="020B0604020202020204" pitchFamily="34" charset="0"/>
              </a:rPr>
              <a:t>=0;i&lt;</a:t>
            </a:r>
            <a:r>
              <a:rPr lang="en-US" altLang="zh-CN" sz="2400" dirty="0" err="1">
                <a:latin typeface="Arial" panose="020B0604020202020204" pitchFamily="34" charset="0"/>
              </a:rPr>
              <a:t>n;i</a:t>
            </a:r>
            <a:r>
              <a:rPr lang="en-US" altLang="zh-CN" sz="2400" dirty="0">
                <a:latin typeface="Arial" panose="020B0604020202020204" pitchFamily="34" charset="0"/>
              </a:rPr>
              <a:t>++){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3	  do{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4		  </a:t>
            </a:r>
            <a:r>
              <a:rPr lang="en-US" altLang="zh-CN" sz="2400" dirty="0" err="1">
                <a:latin typeface="Arial" panose="020B0604020202020204" pitchFamily="34" charset="0"/>
              </a:rPr>
              <a:t>cout</a:t>
            </a:r>
            <a:r>
              <a:rPr lang="en-US" altLang="zh-CN" sz="2400" dirty="0">
                <a:latin typeface="Arial" panose="020B0604020202020204" pitchFamily="34" charset="0"/>
              </a:rPr>
              <a:t>&lt;&lt;"</a:t>
            </a:r>
            <a:r>
              <a:rPr lang="zh-CN" altLang="zh-CN" sz="2400" dirty="0">
                <a:latin typeface="Arial" panose="020B0604020202020204" pitchFamily="34" charset="0"/>
              </a:rPr>
              <a:t>请输入一个</a:t>
            </a:r>
            <a:r>
              <a:rPr lang="en-US" altLang="zh-CN" sz="2400" dirty="0">
                <a:latin typeface="Arial" panose="020B0604020202020204" pitchFamily="34" charset="0"/>
              </a:rPr>
              <a:t>1~200</a:t>
            </a:r>
            <a:r>
              <a:rPr lang="zh-CN" altLang="zh-CN" sz="2400" dirty="0">
                <a:latin typeface="Arial" panose="020B0604020202020204" pitchFamily="34" charset="0"/>
              </a:rPr>
              <a:t>之间的整数</a:t>
            </a:r>
            <a:r>
              <a:rPr lang="en-US" altLang="zh-CN" sz="2400" dirty="0">
                <a:latin typeface="Arial" panose="020B0604020202020204" pitchFamily="34" charset="0"/>
              </a:rPr>
              <a:t>:";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5		  </a:t>
            </a:r>
            <a:r>
              <a:rPr lang="en-US" altLang="zh-CN" sz="2400" dirty="0" err="1">
                <a:latin typeface="Arial" panose="020B0604020202020204" pitchFamily="34" charset="0"/>
              </a:rPr>
              <a:t>cin</a:t>
            </a:r>
            <a:r>
              <a:rPr lang="en-US" altLang="zh-CN" sz="2400" dirty="0">
                <a:latin typeface="Arial" panose="020B0604020202020204" pitchFamily="34" charset="0"/>
              </a:rPr>
              <a:t>&gt;&gt;a;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6	  }	  while(a&lt;1 || a&gt;200); 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7	  </a:t>
            </a:r>
            <a:r>
              <a:rPr lang="en-US" altLang="zh-CN" sz="2400" dirty="0" err="1">
                <a:latin typeface="Arial" panose="020B0604020202020204" pitchFamily="34" charset="0"/>
              </a:rPr>
              <a:t>num</a:t>
            </a:r>
            <a:r>
              <a:rPr lang="en-US" altLang="zh-CN" sz="2400" dirty="0">
                <a:latin typeface="Arial" panose="020B0604020202020204" pitchFamily="34" charset="0"/>
              </a:rPr>
              <a:t>[</a:t>
            </a:r>
            <a:r>
              <a:rPr lang="en-US" altLang="zh-CN" sz="2400" dirty="0" err="1">
                <a:latin typeface="Arial" panose="020B0604020202020204" pitchFamily="34" charset="0"/>
              </a:rPr>
              <a:t>i</a:t>
            </a:r>
            <a:r>
              <a:rPr lang="en-US" altLang="zh-CN" sz="2400" dirty="0">
                <a:latin typeface="Arial" panose="020B0604020202020204" pitchFamily="34" charset="0"/>
              </a:rPr>
              <a:t>]=a;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8	}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9}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80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2954373"/>
              </p:ext>
            </p:extLst>
          </p:nvPr>
        </p:nvGraphicFramePr>
        <p:xfrm>
          <a:off x="611560" y="1275607"/>
          <a:ext cx="7056783" cy="3458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899"/>
                <a:gridCol w="1386886"/>
                <a:gridCol w="3042657"/>
                <a:gridCol w="1891341"/>
              </a:tblGrid>
              <a:tr h="490708">
                <a:tc grid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</a:rPr>
                        <a:t>测试项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输入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预期结果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8911">
                <a:tc row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内层循环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</a:rPr>
                        <a:t>循环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zh-CN" sz="2000" kern="100" dirty="0">
                          <a:effectLst/>
                        </a:rPr>
                        <a:t>次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tri</a:t>
                      </a:r>
                      <a:r>
                        <a:rPr lang="zh-CN" sz="2000" kern="100" dirty="0">
                          <a:effectLst/>
                        </a:rPr>
                        <a:t>数组，</a:t>
                      </a:r>
                      <a:r>
                        <a:rPr lang="en-US" sz="2000" kern="100" dirty="0">
                          <a:effectLst/>
                        </a:rPr>
                        <a:t>n=1,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</a:rPr>
                        <a:t>依次输入</a:t>
                      </a:r>
                      <a:r>
                        <a:rPr lang="en-US" sz="2000" kern="100" dirty="0">
                          <a:effectLst/>
                        </a:rPr>
                        <a:t>0</a:t>
                      </a:r>
                      <a:r>
                        <a:rPr lang="zh-CN" sz="2000" kern="100" dirty="0">
                          <a:effectLst/>
                        </a:rPr>
                        <a:t>，</a:t>
                      </a:r>
                      <a:r>
                        <a:rPr lang="en-US" sz="2000" kern="100" dirty="0">
                          <a:effectLst/>
                        </a:rPr>
                        <a:t>201,-5, 300, 50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a=0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循环</a:t>
                      </a:r>
                      <a:r>
                        <a:rPr lang="en-US" sz="2000" kern="100">
                          <a:effectLst/>
                        </a:rPr>
                        <a:t>2</a:t>
                      </a:r>
                      <a:r>
                        <a:rPr lang="zh-CN" sz="2000" kern="100">
                          <a:effectLst/>
                        </a:rPr>
                        <a:t>次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a=201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7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</a:rPr>
                        <a:t>循环</a:t>
                      </a:r>
                      <a:r>
                        <a:rPr lang="en-US" sz="2000" kern="100" dirty="0">
                          <a:effectLst/>
                        </a:rPr>
                        <a:t>5</a:t>
                      </a:r>
                      <a:r>
                        <a:rPr lang="zh-CN" sz="2000" kern="100" dirty="0">
                          <a:effectLst/>
                        </a:rPr>
                        <a:t>次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a=50,tri[0]=50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8911">
                <a:tc rowSpan="5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外层循环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循环</a:t>
                      </a:r>
                      <a:r>
                        <a:rPr lang="en-US" sz="2000" kern="100">
                          <a:effectLst/>
                        </a:rPr>
                        <a:t>0</a:t>
                      </a:r>
                      <a:r>
                        <a:rPr lang="zh-CN" sz="2000" kern="100">
                          <a:effectLst/>
                        </a:rPr>
                        <a:t>次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n=0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7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循环</a:t>
                      </a:r>
                      <a:r>
                        <a:rPr lang="en-US" sz="2000" kern="100">
                          <a:effectLst/>
                        </a:rPr>
                        <a:t>1</a:t>
                      </a:r>
                      <a:r>
                        <a:rPr lang="zh-CN" sz="2000" kern="100">
                          <a:effectLst/>
                        </a:rPr>
                        <a:t>次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tri</a:t>
                      </a:r>
                      <a:r>
                        <a:rPr lang="zh-CN" sz="2000" kern="100">
                          <a:effectLst/>
                        </a:rPr>
                        <a:t>数组，</a:t>
                      </a:r>
                      <a:r>
                        <a:rPr lang="en-US" sz="2000" kern="100">
                          <a:effectLst/>
                        </a:rPr>
                        <a:t>n=10,</a:t>
                      </a:r>
                      <a:endParaRPr lang="zh-CN" sz="2000" kern="100">
                        <a:effectLst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依次输入</a:t>
                      </a:r>
                      <a:r>
                        <a:rPr lang="en-US" sz="2000" kern="100">
                          <a:effectLst/>
                        </a:rPr>
                        <a:t>10,20,30,40,50, 60,70,80,90,100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tri[0]=10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7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循环</a:t>
                      </a:r>
                      <a:r>
                        <a:rPr lang="en-US" sz="2000" kern="100">
                          <a:effectLst/>
                        </a:rPr>
                        <a:t>2</a:t>
                      </a:r>
                      <a:r>
                        <a:rPr lang="zh-CN" sz="2000" kern="100">
                          <a:effectLst/>
                        </a:rPr>
                        <a:t>次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tri[1]=20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7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循环</a:t>
                      </a:r>
                      <a:r>
                        <a:rPr lang="en-US" sz="2000" kern="100">
                          <a:effectLst/>
                        </a:rPr>
                        <a:t>5</a:t>
                      </a:r>
                      <a:r>
                        <a:rPr lang="zh-CN" sz="2000" kern="100">
                          <a:effectLst/>
                        </a:rPr>
                        <a:t>次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tri[4]=60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7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循环</a:t>
                      </a:r>
                      <a:r>
                        <a:rPr lang="en-US" sz="2000" kern="100">
                          <a:effectLst/>
                        </a:rPr>
                        <a:t>9</a:t>
                      </a:r>
                      <a:r>
                        <a:rPr lang="zh-CN" sz="2000" kern="100">
                          <a:effectLst/>
                        </a:rPr>
                        <a:t>次</a:t>
                      </a:r>
                      <a:endParaRPr lang="zh-CN" sz="2000" kern="1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tri[9]=100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矩形 39"/>
          <p:cNvSpPr>
            <a:spLocks noChangeArrowheads="1"/>
          </p:cNvSpPr>
          <p:nvPr/>
        </p:nvSpPr>
        <p:spPr bwMode="auto">
          <a:xfrm>
            <a:off x="1997217" y="180680"/>
            <a:ext cx="530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 smtClean="0">
                <a:solidFill>
                  <a:schemeClr val="bg1"/>
                </a:solidFill>
                <a:latin typeface="经典特宋简" charset="-122"/>
                <a:ea typeface="经典特宋简" charset="-122"/>
                <a:cs typeface="经典特宋简" charset="-122"/>
              </a:rPr>
              <a:t>测试用例</a:t>
            </a:r>
            <a:endParaRPr lang="zh-CN" altLang="en-US" sz="3200" dirty="0">
              <a:solidFill>
                <a:schemeClr val="bg1"/>
              </a:solidFill>
              <a:latin typeface="经典特宋简" charset="-122"/>
              <a:ea typeface="经典特宋简" charset="-122"/>
              <a:cs typeface="经典特宋简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0" y="-90391"/>
            <a:ext cx="1036410" cy="981541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779588" y="51470"/>
            <a:ext cx="0" cy="8429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8939294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412</Words>
  <Application>Microsoft Office PowerPoint</Application>
  <PresentationFormat>全屏显示(16:9)</PresentationFormat>
  <Paragraphs>71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经典特宋简</vt:lpstr>
      <vt:lpstr>微软雅黑</vt:lpstr>
      <vt:lpstr>Calibri</vt:lpstr>
      <vt:lpstr>Wingdings</vt:lpstr>
      <vt:lpstr>Times New Roman</vt:lpstr>
      <vt:lpstr>第一PPT模板网-WWW.1PPT.COM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pxzx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keywords>第一PPT模板网-WWW.1PPT.COM</cp:keywords>
  <dc:description>第一PPT模板网-WWW.1PPT.COM</dc:description>
  <cp:lastModifiedBy>jialj</cp:lastModifiedBy>
  <cp:revision>200</cp:revision>
  <dcterms:created xsi:type="dcterms:W3CDTF">2012-03-17T09:19:58Z</dcterms:created>
  <dcterms:modified xsi:type="dcterms:W3CDTF">2016-08-12T03:35:17Z</dcterms:modified>
  <cp:category>第一PPT模板网-WWW.1PPT.COM</cp:category>
</cp:coreProperties>
</file>